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82" r:id="rId2"/>
  </p:sldMasterIdLst>
  <p:handoutMasterIdLst>
    <p:handoutMasterId r:id="rId20"/>
  </p:handoutMasterIdLst>
  <p:sldIdLst>
    <p:sldId id="256" r:id="rId3"/>
    <p:sldId id="257" r:id="rId4"/>
    <p:sldId id="258" r:id="rId5"/>
    <p:sldId id="259" r:id="rId6"/>
    <p:sldId id="260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62" r:id="rId18"/>
    <p:sldId id="264" r:id="rId19"/>
  </p:sldIdLst>
  <p:sldSz cx="12192000" cy="6858000"/>
  <p:notesSz cx="6858000" cy="9144000"/>
  <p:custShowLst>
    <p:custShow name="Произвольный показ 1" id="0">
      <p:sldLst>
        <p:sld r:id="rId3"/>
        <p:sld r:id="rId4"/>
        <p:sld r:id="rId5"/>
        <p:sld r:id="rId6"/>
        <p:sld r:id="rId7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5F7F67FA-BE79-4CFD-BC2B-5157693E481C}">
          <p14:sldIdLst>
            <p14:sldId id="256"/>
          </p14:sldIdLst>
        </p14:section>
        <p14:section name="Раздел без заголовка" id="{DB53B645-87BA-4A44-A214-AE8FC1860527}">
          <p14:sldIdLst>
            <p14:sldId id="257"/>
            <p14:sldId id="258"/>
            <p14:sldId id="259"/>
            <p14:sldId id="260"/>
            <p14:sldId id="263"/>
            <p14:sldId id="265"/>
            <p14:sldId id="266"/>
            <p14:sldId id="267"/>
            <p14:sldId id="268"/>
            <p14:sldId id="269"/>
            <p14:sldId id="270"/>
            <p14:sldId id="272"/>
            <p14:sldId id="273"/>
            <p14:sldId id="274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02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9F122194-5D57-4CF7-B273-0E297453EE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47FA630-3C26-45DD-929C-790A69CECC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B3E9-2103-4757-89C4-120425BB6F3E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B260B67-9701-4C57-A9B3-9FAE6D19C5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34CBD70-8319-48BC-AC54-951966BCD7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F6949-42B1-48B1-811C-FCEB0C8AA1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380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F2723-53D0-4FE8-9E4E-7D8DD3B17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91B1CE2-4707-4F43-BBFF-BAD40B5AC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FB8F0-2204-430E-8347-89980DD69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765F26-BD88-4023-B84F-98C40CBD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F5A536-39A4-493B-875F-CB87AA6F1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58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4BBEDC-20D4-4403-A478-BA21105A1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B270012-2FE3-437E-A826-C8AC77C9A0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AFED9B-26BB-41B7-8B92-CB2A22F1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51D2A7-995D-406D-85B2-373A93E44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334A6E-96F5-4EF5-AB44-44671373A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664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E7CF2DA-7A47-43DE-8092-93E71D844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AF1D9B9-F656-4CC1-A523-6916376DC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B93BE7-FA7E-4BF7-9EF7-B789237D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0A7C25-3A8E-416A-9CB2-8553A48E4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7248C0-812A-4A4B-AA59-6EE742F04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9369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312216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1148277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153144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214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452736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332472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576749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82139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EC6BB-3304-416A-A9EE-3DE4811A6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CF7FC5-7020-4302-9A80-04D3409B8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C77EBA-740F-43B0-A475-76C92724E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3D9E25-B20B-4C60-8989-9F14E2F7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FBBAEC-9941-4CC6-835B-C1D441F2B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695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16292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737102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677399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05820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114164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109127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0049561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1388823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25897180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0BCE0-945C-4FDF-95A1-2149B1FF5B83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4BB8CEB2-D083-491E-99AF-7B230D1283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4350" y="2947492"/>
            <a:ext cx="3193866" cy="330949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423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31CF7-E5F6-4A7B-A9F6-255173BC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D9196D-EFB0-4E17-AF2F-D4A3279D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8EC229-2BD1-4789-8779-B20A076E6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EB77CE-24BE-4D93-8169-E883D5FE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D5C417-14E4-468D-B105-98298FA4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409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B5DC08-9F1A-4525-AEE4-0E2B1742E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4EF96F3-BC1E-4B33-9055-6856DFAB8F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2EDB1B-2E98-4E2E-A297-B9809C67773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711C996-F9B9-43F9-BE63-DE793D81F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5902422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673CEF-100A-49BC-BC11-E5785C1FA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377B2EC-9421-4715-8173-463A28943B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DB5E6C-D73D-417B-8954-71C805F4565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7CF0BCE0-945C-4FDF-95A1-2149B1FF5B83}" type="datetimeFigureOut">
              <a:rPr lang="en-US" smtClean="0"/>
              <a:pPr algn="r"/>
              <a:t>10/2/2024</a:t>
            </a:fld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9C5C38E-57C6-4E0D-8A25-5378B295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408212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0B90CA-42C0-4438-9626-DB393025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9667AB-C22A-4406-9131-DBA18EDBE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FD119D4-CECD-4C46-8BD8-FA3FEBD91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759F8F-B190-43A7-9830-95330A81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EDA4EE8-A5DD-4E4D-9AB8-3BDCE9773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0C082B-0DED-41B6-B392-76488338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94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163067-FF1A-4899-8864-A5B952383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250A670-B80A-4370-9ED5-EEB87557D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03B7C5-1BF8-4367-8555-CB2668D6D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5DAEEBB-8F80-45F5-AB6C-B66EE79DD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451A0C6-7A83-4538-A4D2-5E1E7285E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70B9060-A199-4ACB-B54C-190D90E2E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DE53026-7FCE-49E0-BE27-DBEBDC65E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938CE05-322C-4E9D-A583-0E5BDE574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879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FC41E7-6B75-4DE8-8CBA-B3AA9B2EB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E02F54A-7EB0-4361-A5E2-72244CCD2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3C7CCCE-B32B-499F-974C-8E18DBEE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4F4EDC9-1229-4AA3-8AC6-8F649A495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801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543D57A-44EA-494B-923B-F3F5D3F33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09E927D-A89C-4286-94EB-C6AEAD92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655F378-03DA-4A4E-97EF-0D54D5B59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83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6FF875-2B4C-49A0-ADFD-A160D276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4B44C4-5072-4187-B1C5-DC182E1C6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95613A-8A00-435D-B1C9-A17294319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4DDDA4-CF7D-4B9F-9B83-3487ECA93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325C98-2917-4FB5-B649-07D41404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2B1E5BD-465C-478D-B62A-32240019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621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9CAB77-EDB4-469A-9C53-FD43E9BCD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E5A5894-5D5A-4D62-A19D-A2F1D0901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3D733A2-58DB-4F4F-BD5A-2BEEF6D9D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B780AC-FE24-419C-AE8B-045D06A26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9F08A56-5785-45F5-8005-B0A01D41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34A876C-81B7-4B4E-8FD2-58FB4C38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501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A3ECC5-5429-4DB6-9496-B25AE958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8AFF38A-DC21-4853-8E35-EB0FF889A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401D26-0495-4B3B-BD53-66B07C0618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686B80-A82E-40BF-A941-FDB8D4D0A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423999F-A164-4D7F-AD2E-460C9410F6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1458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28AA657-2390-4A16-832F-12289A505DFB}" type="datetimeFigureOut">
              <a:rPr lang="ru-RU" smtClean="0"/>
              <a:pPr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8815B-E4EE-417A-8443-E2B4D785FA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065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670" r:id="rId19"/>
    <p:sldLayoutId id="2147483671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3E6A50-3D77-4424-A2FA-D5AFC96C6C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dirty="0"/>
              <a:t>История архива Колышлейского района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B84981E-5650-4F58-93B3-45F28A0825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/>
              <a:t>(по документам архивных фондов)</a:t>
            </a:r>
            <a:endParaRPr lang="ru-R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B11A10-2F9B-3C10-0DE6-ABD2BBBFA0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761408" y="862781"/>
            <a:ext cx="4890592" cy="5132438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xmlns="" val="92648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3340"/>
    </mc:Choice>
    <mc:Fallback>
      <p:transition spd="slow" advTm="2334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C7F67E-A08D-448D-90E0-ECE78677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1326524"/>
            <a:ext cx="4563265" cy="2215166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Дня Победы, 6 мая 2022 года на территории поликлиники ГБУЗ «Колышлейская районная больница» была торжественно открыта Доска Памяти медицинским работникам, участникам Великой Отечественной войны 1941-1945гг, работавшим в медицинских учреждениях Колышлейского района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68B509B-F852-4716-A835-57C4061E9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2766" y="1326524"/>
            <a:ext cx="5164279" cy="400533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5C576DE-0E3D-4706-8868-636569049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683357"/>
            <a:ext cx="4563266" cy="1962367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Архивным сектором Администрации Колышлейского района из фонда № 89 «Колышлейская больница» были предоставлены фамилии медицинских работников, работавших в медицинских учреждениях Колышлейского района.</a:t>
            </a:r>
          </a:p>
        </p:txBody>
      </p:sp>
    </p:spTree>
    <p:extLst>
      <p:ext uri="{BB962C8B-B14F-4D97-AF65-F5344CB8AC3E}">
        <p14:creationId xmlns:p14="http://schemas.microsoft.com/office/powerpoint/2010/main" xmlns="" val="331753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3A1FF1-8CD2-4647-97C5-823AE76A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439838"/>
            <a:ext cx="9404723" cy="420943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архивном секторе Администрации Колышлейского района находится личный фонд участника Великой отечественной войны 1942-1945гг Александра Петровича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Жирнополова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А.П.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Жирнополов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награжден Орденом Красной Звезды, с 18.07.1942 по 29.04.1945 находился в концлагерях Германии с будущим президентом Чехословакии А.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Запотоцким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Документы личного происхождения поступили в архивный сектор Администрации Колышлейского района в декабре 2021 года. Документы включают: биографию, фото, информационные письма (письма Центрального архива  Ордена Красной Звезды, письмо Государственного архива Пензенской областной администрации, письмо Центра хранения историко-документальных коллекций), газетные вырезки, удостоверения на награждение, личные воспоминания о войне, имеющие общественно-политическое, историческое, культурное значение. Документы в архивный сектор принесла внучка А.П.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Жирнополова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Елена Иняхина. На семейном совете было решено передать документы в архивный сектор на хранение. </a:t>
            </a:r>
          </a:p>
        </p:txBody>
      </p:sp>
    </p:spTree>
    <p:extLst>
      <p:ext uri="{BB962C8B-B14F-4D97-AF65-F5344CB8AC3E}">
        <p14:creationId xmlns:p14="http://schemas.microsoft.com/office/powerpoint/2010/main" xmlns="" val="87298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B80165-FA8B-42C6-9C12-4E4E38639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32751" cy="82229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фонд участника Великой отечественной войны 1942-1945гг Александра Петровича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Жирнополова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7DF8D5-04F6-4F90-84F3-BD44678C1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463" y="5988676"/>
            <a:ext cx="2940050" cy="20606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491A9D0-18C6-4117-A4F8-4ACAA626E6B2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52463" y="1545466"/>
            <a:ext cx="2940050" cy="3747751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11D6583-27E9-4D61-BBE3-15BB8A00B1F8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 flipV="1">
            <a:off x="652463" y="5988674"/>
            <a:ext cx="2940050" cy="206062"/>
          </a:xfrm>
        </p:spPr>
        <p:txBody>
          <a:bodyPr>
            <a:normAutofit fontScale="62500" lnSpcReduction="20000"/>
          </a:bodyPr>
          <a:lstStyle/>
          <a:p>
            <a:endParaRPr lang="ru-RU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702C9661-EB0F-4381-AE6E-A1CC3621C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89375" y="5988673"/>
            <a:ext cx="2930525" cy="206062"/>
          </a:xfrm>
        </p:spPr>
        <p:txBody>
          <a:bodyPr/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1C55693-2DBC-45A4-888F-D1A5484601D7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53059" y="1545466"/>
            <a:ext cx="3284113" cy="3747751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4A242046-9CA1-4955-818B-2FC48D2BBD14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 flipV="1">
            <a:off x="3888022" y="5988673"/>
            <a:ext cx="2934406" cy="206062"/>
          </a:xfrm>
        </p:spPr>
        <p:txBody>
          <a:bodyPr>
            <a:normAutofit fontScale="62500" lnSpcReduction="20000"/>
          </a:bodyPr>
          <a:lstStyle/>
          <a:p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D9E5123F-E4E8-426E-ADFC-8241C550C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700" y="5988673"/>
            <a:ext cx="2932113" cy="2060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746A389-1B11-4FA0-B7BB-9991769239E4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255358" y="1545466"/>
            <a:ext cx="3026535" cy="3747751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813A3CBC-E209-429C-93FF-8A95E1404E7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 flipV="1">
            <a:off x="7124575" y="5988673"/>
            <a:ext cx="2935997" cy="206062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4369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AD665-0B47-45C9-870E-340CFBBAE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06" y="412125"/>
            <a:ext cx="6431750" cy="2601531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Архивный сектор Администрации Колышлейского района тесно взаимодействует с краеведами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Трескинской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 по изучению истории эвакогоспиталя №5337 №4489. Краеведы МОУ СОШ с.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Трескино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занимаются исследованием истории эвакогоспиталя №5337 №4489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с.Трескино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музейной комнате школы создан стенд, на котором размещена информация о военном госпитале и воинских захоронениях. Актуальность исследования: сохранить память о подвиге советского народа в борьбе с фашизмом.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4CFEB5B-4BAC-498D-BA7D-A6F7FD3FE5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" r="492"/>
          <a:stretch>
            <a:fillRect/>
          </a:stretch>
        </p:blipFill>
        <p:spPr>
          <a:xfrm>
            <a:off x="7817476" y="412125"/>
            <a:ext cx="3837904" cy="5634506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D17A286-19DE-4BBE-BCB3-EB0346FEE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3013657"/>
            <a:ext cx="6430702" cy="3032974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С января 1942 по ноябрь и с марта по июнь 1943года в селе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Трескино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находился военный госпиталь. В нем проходили лечение солдаты, получившие ранения.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Трескинский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госпиталь принял более 700 раненых бойцов. Несмотря на все старания врачей, были умершие. Их похоронили на местном кладбище в братской могиле. За могилами воинов ухаживают учащиеся школы. Первую памятную табличку </a:t>
            </a:r>
            <a:r>
              <a:rPr lang="ru-RU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устанавили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учащиеся краеведческого кружка «Родные истоки». Архивным сектором Администрации Колышлейского района из фонда № 89 «Колышлейская больница» были предоставлены дата открытия госпиталя и фамилии медицинских работников, работавших в госпитале.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911276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63D095-EFF2-45C4-B9D7-26BAED48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552" y="566670"/>
            <a:ext cx="5605590" cy="1371600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Архивный сектор Администрации Колышлейского района хранит 8379 документов по личному составу 128 ликвидированных организаций. Это лицевые счета и расчетно-платежные ведомости по начислению заработной платы, книги приказов по личному составу.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761CB4-976C-4CD8-A329-A68228B4467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47" r="23647"/>
          <a:stretch>
            <a:fillRect/>
          </a:stretch>
        </p:blipFill>
        <p:spPr>
          <a:xfrm>
            <a:off x="6980351" y="566670"/>
            <a:ext cx="4816697" cy="45720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06332E-DDE1-4B29-80FE-6A40AED9C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4552" y="2034862"/>
            <a:ext cx="5605590" cy="35932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 архивиста обычно начинается с самой ответственной и требующей предельного внимания работы – исполнения запросов. Особую значимость среди них имеют социально-правовые. Они связаны с подтверждением многих жизненно важных фактов. Например, сведения о трудовом стаже для выхода на пенсию, основания для предоставления льгот или социальных выплат. Часто от того, какую информацию сможет найти архивист, от того, насколько настойчивым будет архивист в своих поисках зависит размер пенсии и качество жизни конкретного человека, обратившегося с социально-правовым запросом, которые архивный сектор выполняет на безвозмездной основе. </a:t>
            </a:r>
          </a:p>
        </p:txBody>
      </p:sp>
    </p:spTree>
    <p:extLst>
      <p:ext uri="{BB962C8B-B14F-4D97-AF65-F5344CB8AC3E}">
        <p14:creationId xmlns:p14="http://schemas.microsoft.com/office/powerpoint/2010/main" xmlns="" val="2300365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E68D8A-39EF-4433-9BE7-9BA85D8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79550"/>
            <a:ext cx="9341328" cy="991673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исполнению запросов предусматривает просмотр дел... большого, невообразимо большого числа дел... Нередки случаи, когда текст архивной справки в несколько раз меньше перечня документов, просмотренных по данному запросу.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DC42F6-A84B-40F3-9687-4750C722C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1893194"/>
            <a:ext cx="9598905" cy="412660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выхода на заслуженный отдых актуальна постоянно, так как каждый год те или иные поколения людей наконец-то становятся пенсионерами, и могут уйти в бессрочный отпуск, занявшись всем тем, на что ранее у них просто не хватало времени.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тем, что всего лишь одна ошибка, допущенная в различных документах, через много лет может помешать при оформлении пенсии, права собственности или наследства, архивисты сталкиваются постоянно. Много ошибок обнаруживается в делопроизводстве по личному составу местных колхозов за различные периоды.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понимаем цену этих документов, поэтому берем их на хранение, поскольку от документов зачастую зависит то, на какие деньги человек будет жить, выйдя на заслуженный отдых.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правильно составить справку, надо серьезно разобраться в огромном массиве документов. Требуется внимание и логическое мышление, зачастую поиск превращается в головоломку.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7363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18ED2E-7409-4269-9251-0D765D4DD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55478" cy="938200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архивного сектора постоянно пополняется документами.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комплектования архивного сектора Администрации Колышлейского района является 20 организаций.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C704C29-AAF7-424F-B26C-EE8BF7A9C2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6946" y="2034862"/>
            <a:ext cx="4141526" cy="3715949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6D7A8AA-3200-4DF7-9EA7-EEF6E509B1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09308" y="2034862"/>
            <a:ext cx="4141526" cy="275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643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B77881-811E-4666-9FD8-378DACBC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378204" cy="1400530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основных направлений работы архивного сектора является  организация  работы по  оказанию  необходимой методической и практической помощи организациям  района в обработке документов, а  так же прием документов на постоянное хранение в целях обеспечения сохранности документов постоянного срока хранения в организациях, являющихся  источниками комплектования архивного сектора.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AB5D21-154F-43A4-9FA5-CBC11DF1D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V="1">
            <a:off x="794500" y="4250948"/>
            <a:ext cx="2827699" cy="1255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71671A9-DABD-4B05-9B8D-854FC02FAD2B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02314" y="2284699"/>
            <a:ext cx="2940050" cy="1660318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34759CF-40B7-4F42-A090-82DC4EAC2D6A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21706" y="4570455"/>
            <a:ext cx="3020658" cy="1660318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семинары со специалистами ответственными за архив организаций-источников комплектования архивного сектора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5C904DCC-BED8-4118-967A-A104A41F6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05366" y="4256666"/>
            <a:ext cx="2930525" cy="1796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193CA49-BAC8-4811-8D95-DC34238E83BC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59121" y="2253079"/>
            <a:ext cx="2940050" cy="1783376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5B700A50-7220-4280-AFFD-0D94980BBFD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478511" y="4516338"/>
            <a:ext cx="3020659" cy="161004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заседаний  Экспертной комиссии в организациях-источниках комплектования архивного сектора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15B89001-F19B-40D9-835E-4FCBD1089F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65586" y="4250949"/>
            <a:ext cx="2932113" cy="1796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46ADC41-24B6-4F70-B76B-0518404A0AD4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088318" y="2209800"/>
            <a:ext cx="2935997" cy="1679620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EED4483B-37CE-4CE5-8CB7-F985FC51AD8B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961702" y="4570456"/>
            <a:ext cx="2935997" cy="1561046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консультации со специалистами ответственными за архив организаций-источников комплектования архивного сектора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230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2C33F6F4-2A81-4782-A38C-C20F89183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073" y="701899"/>
            <a:ext cx="11090273" cy="3760631"/>
          </a:xfrm>
        </p:spPr>
        <p:txBody>
          <a:bodyPr>
            <a:normAutofit fontScale="90000"/>
          </a:bodyPr>
          <a:lstStyle/>
          <a:p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Архивные документы – это не просто бумаги. Они - неумирающая память истории, неисчерпаемый кладезь фактов и событий прошлого, разнообразных живых сведений о людях былых времен.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Архивы являются самой ценной частью социальной памяти, так как они долговечны, специально создаются для хранения документов и концентрируют информацию о наиболее глубинных сторонах жизни именно данного общества.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говоря, архивы реализуют важнейшую социальную функцию - обеспечивают долговременную память общества.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xmlns="" id="{836065FE-3DE1-43D7-B38B-E8C0374E8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073" y="3802488"/>
            <a:ext cx="11090273" cy="2353613"/>
          </a:xfrm>
        </p:spPr>
        <p:txBody>
          <a:bodyPr>
            <a:normAutofit/>
          </a:bodyPr>
          <a:lstStyle/>
          <a:p>
            <a:r>
              <a:rPr lang="ru-RU" sz="2200" cap="none" spc="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 о точной дате образования  Колышлейского архива нет.</a:t>
            </a:r>
            <a:br>
              <a:rPr lang="ru-RU" sz="2200" cap="none" spc="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cap="none" spc="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упоминание о районном  архиве в распоряжениях по личному составу 1935г. и расчетно-платежных ведомостях 1936г. Колышлейского райисполкома (фонд 1 оп 2), (документы управленческой документации (оп. 1) за период до 1992 год находятся в областном архиве).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215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68ECE2-9F0D-4ED8-BDD9-2BA6AC702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943" y="-2847144"/>
            <a:ext cx="11090273" cy="37980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архивном секторе хранятся документы начиная с 1930 годов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4BEAC63F-A68D-42EE-A417-45FD30606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5122" y="1774253"/>
            <a:ext cx="7345362" cy="4291696"/>
          </a:xfrm>
        </p:spPr>
        <p:txBody>
          <a:bodyPr>
            <a:noAutofit/>
          </a:bodyPr>
          <a:lstStyle/>
          <a:p>
            <a:pPr lvl="0" algn="just">
              <a:buClr>
                <a:srgbClr val="ACD433"/>
              </a:buClr>
            </a:pPr>
            <a:r>
              <a:rPr lang="ru-RU" sz="1800" cap="none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Колышлейский архив не хранит старинные манускрипты, однако документы здесь хранятся с 1930 года. Они являются источником заглянуть в прошлое и узнать, как развивался поселок, как жили люди. </a:t>
            </a:r>
          </a:p>
          <a:p>
            <a:pPr lvl="0" algn="just">
              <a:buClr>
                <a:srgbClr val="ACD433"/>
              </a:buClr>
            </a:pPr>
            <a:r>
              <a:rPr lang="ru-RU" sz="1800" cap="none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описи на документы составлены в 1973 году, согласно дел фондов В архиве располагались документы управленческой документации и по личному составу. В конце 1990-х годов, в связи с массовой ликвидацией предприятий, архив начал пополняться документами по личному составу. Глава Колышлейской районной Администрации принял постановление о сохранности документов по личному составу.(от 19.01.1996 №15) </a:t>
            </a:r>
          </a:p>
          <a:p>
            <a:pPr algn="just"/>
            <a:endParaRPr lang="ru-RU" sz="1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48CBA4C-791B-4C00-A0E3-DB9B0F27BE3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36" b="11236"/>
          <a:stretch>
            <a:fillRect/>
          </a:stretch>
        </p:blipFill>
        <p:spPr>
          <a:xfrm>
            <a:off x="8174350" y="1970468"/>
            <a:ext cx="3582528" cy="3486766"/>
          </a:xfrm>
        </p:spPr>
      </p:pic>
    </p:spTree>
    <p:extLst>
      <p:ext uri="{BB962C8B-B14F-4D97-AF65-F5344CB8AC3E}">
        <p14:creationId xmlns:p14="http://schemas.microsoft.com/office/powerpoint/2010/main" xmlns="" val="370481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15E123-B5EE-4BB8-88E0-744134503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98332"/>
            <a:ext cx="11101135" cy="18095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Руководил районным архивом в 1935г. Емельянов А.,  с 1936г.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Муругов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С.В., с 1948 по 1955 годы-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КалабинаА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с 1955 года  зав. районным архивом Жидкова А.М., 1960-1961 годы Рябенко Е.А.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1962 по 1974гг районным архивом руководила Мамонова А.С.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октября 1974 года районным архивом руководила Макарова Н.П. (фото слева), архив располагался в здании поссовета по адресу р.п. Колышлей ул. Советская, в 90 годы архив переместили в здание бывшего райкома КПСС, р.п. Колышлей, пл. Ленина.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архивном отделе утверждено постановлением Главы Колышлейской районной администрации 06.08.1996г.№226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2001 года архивом руководила Мокроусова Г.А.(фото справа) – должность начальник архивного отдела, с 2003 года - должность зав. архивным сектором. В этом же году архивные документы вновь переехали, в арендованное здание Дома быта по адресу р.п. Колышлей, ул. Московская,18.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C17B4F6-9F93-4416-9B73-B09241E7D2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7593" y="3549041"/>
            <a:ext cx="2433680" cy="2910627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A0D1318-86F3-4812-A408-6D45C7F3D4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8206" y="3549041"/>
            <a:ext cx="2536712" cy="2910627"/>
          </a:xfrm>
        </p:spPr>
      </p:pic>
    </p:spTree>
    <p:extLst>
      <p:ext uri="{BB962C8B-B14F-4D97-AF65-F5344CB8AC3E}">
        <p14:creationId xmlns:p14="http://schemas.microsoft.com/office/powerpoint/2010/main" xmlns="" val="377164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A3AAE7-7528-4030-ADAB-81C619909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863" y="489399"/>
            <a:ext cx="3401064" cy="2253803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2016 года архив располагается в здании Администрации Колышлейского района,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 р.п. Колышлей,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ул.Московская,20.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июня 2017 зав. архивным сектором Каревская Н.В.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78F924-82F6-41EC-A52A-819A00F67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0990" y="2537139"/>
            <a:ext cx="3401063" cy="2972586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Тот, кто думает, что работа архивиста скучна и слишком однообразна, скорее всего, ошибается. Ведь в архиве сосредоточено все информационное богатство, накопленное веками. Архив – это совсем не скучно, это полезно, это важно. Ведь за каждым документом стоят судьбы людей. От работы архивиста зависит, не потеряются ли в будущем документы.</a:t>
            </a:r>
          </a:p>
        </p:txBody>
      </p:sp>
      <p:pic>
        <p:nvPicPr>
          <p:cNvPr id="24" name="Объект 23">
            <a:extLst>
              <a:ext uri="{FF2B5EF4-FFF2-40B4-BE49-F238E27FC236}">
                <a16:creationId xmlns:a16="http://schemas.microsoft.com/office/drawing/2014/main" xmlns="" id="{9F45BBC8-04AB-4D07-B845-41A5DF06B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6823" y="489399"/>
            <a:ext cx="3280816" cy="5640945"/>
          </a:xfrm>
        </p:spPr>
      </p:pic>
    </p:spTree>
    <p:extLst>
      <p:ext uri="{BB962C8B-B14F-4D97-AF65-F5344CB8AC3E}">
        <p14:creationId xmlns:p14="http://schemas.microsoft.com/office/powerpoint/2010/main" xmlns="" val="1140172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C69BF2-50C5-455F-B4EC-7AD63C67D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01.01.2024 года в архивном секторе насчитывается 194 фонда, всего 23252 ед. хр., из них 14839 ед. хр. управленческая документация, 8379 ед. хр. по личному составу. 90 % документов хранятся в архивных коробках.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088BBC-768E-4171-BF5E-6CA0DB3E6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853248"/>
            <a:ext cx="10670688" cy="4195481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и объем архивных документов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CE51E864-AC09-4176-9062-7C8AFF210C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49167421"/>
              </p:ext>
            </p:extLst>
          </p:nvPr>
        </p:nvGraphicFramePr>
        <p:xfrm>
          <a:off x="875201" y="2147743"/>
          <a:ext cx="10441597" cy="4154509"/>
        </p:xfrm>
        <a:graphic>
          <a:graphicData uri="http://schemas.openxmlformats.org/drawingml/2006/table">
            <a:tbl>
              <a:tblPr/>
              <a:tblGrid>
                <a:gridCol w="2243946">
                  <a:extLst>
                    <a:ext uri="{9D8B030D-6E8A-4147-A177-3AD203B41FA5}">
                      <a16:colId xmlns:a16="http://schemas.microsoft.com/office/drawing/2014/main" xmlns="" val="3528529463"/>
                    </a:ext>
                  </a:extLst>
                </a:gridCol>
                <a:gridCol w="688649">
                  <a:extLst>
                    <a:ext uri="{9D8B030D-6E8A-4147-A177-3AD203B41FA5}">
                      <a16:colId xmlns:a16="http://schemas.microsoft.com/office/drawing/2014/main" xmlns="" val="725967531"/>
                    </a:ext>
                  </a:extLst>
                </a:gridCol>
                <a:gridCol w="689623">
                  <a:extLst>
                    <a:ext uri="{9D8B030D-6E8A-4147-A177-3AD203B41FA5}">
                      <a16:colId xmlns:a16="http://schemas.microsoft.com/office/drawing/2014/main" xmlns="" val="3009886443"/>
                    </a:ext>
                  </a:extLst>
                </a:gridCol>
                <a:gridCol w="929871">
                  <a:extLst>
                    <a:ext uri="{9D8B030D-6E8A-4147-A177-3AD203B41FA5}">
                      <a16:colId xmlns:a16="http://schemas.microsoft.com/office/drawing/2014/main" xmlns="" val="1208222135"/>
                    </a:ext>
                  </a:extLst>
                </a:gridCol>
                <a:gridCol w="1050482">
                  <a:extLst>
                    <a:ext uri="{9D8B030D-6E8A-4147-A177-3AD203B41FA5}">
                      <a16:colId xmlns:a16="http://schemas.microsoft.com/office/drawing/2014/main" xmlns="" val="4071125138"/>
                    </a:ext>
                  </a:extLst>
                </a:gridCol>
                <a:gridCol w="966217">
                  <a:extLst>
                    <a:ext uri="{9D8B030D-6E8A-4147-A177-3AD203B41FA5}">
                      <a16:colId xmlns:a16="http://schemas.microsoft.com/office/drawing/2014/main" xmlns="" val="2761916752"/>
                    </a:ext>
                  </a:extLst>
                </a:gridCol>
                <a:gridCol w="1669715">
                  <a:extLst>
                    <a:ext uri="{9D8B030D-6E8A-4147-A177-3AD203B41FA5}">
                      <a16:colId xmlns:a16="http://schemas.microsoft.com/office/drawing/2014/main" xmlns="" val="3584410585"/>
                    </a:ext>
                  </a:extLst>
                </a:gridCol>
                <a:gridCol w="2203094">
                  <a:extLst>
                    <a:ext uri="{9D8B030D-6E8A-4147-A177-3AD203B41FA5}">
                      <a16:colId xmlns:a16="http://schemas.microsoft.com/office/drawing/2014/main" xmlns="" val="1813572539"/>
                    </a:ext>
                  </a:extLst>
                </a:gridCol>
              </a:tblGrid>
              <a:tr h="244383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Код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стро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Кол-во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фондов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Количество ед.хр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ед.хр принятых на временное хранение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9163813"/>
                  </a:ext>
                </a:extLst>
              </a:tr>
              <a:tr h="244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       В том числе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6471061"/>
                  </a:ext>
                </a:extLst>
              </a:tr>
              <a:tr h="733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Внесеннных в описи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секретных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Учтенных особо ценных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0454796"/>
                  </a:ext>
                </a:extLst>
              </a:tr>
              <a:tr h="244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9221496"/>
                  </a:ext>
                </a:extLst>
              </a:tr>
              <a:tr h="488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Док-ты на бум.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основе.Всего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23252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23252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2300529"/>
                  </a:ext>
                </a:extLst>
              </a:tr>
              <a:tr h="733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т.ч.: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Управленческая документация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14839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14839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6688483"/>
                  </a:ext>
                </a:extLst>
              </a:tr>
              <a:tr h="488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Док-ты личного происхождения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3992316"/>
                  </a:ext>
                </a:extLst>
              </a:tr>
              <a:tr h="488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НТД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9402832"/>
                  </a:ext>
                </a:extLst>
              </a:tr>
              <a:tr h="4887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Документы по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личному составу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8379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6598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89578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86734D-A839-4E59-AC18-8281BA84E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10" y="195366"/>
            <a:ext cx="10499704" cy="2338717"/>
          </a:xfrm>
        </p:spPr>
        <p:txBody>
          <a:bodyPr/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 занимает три комнаты: кабинет зав. архивным сектором, архивохранилище №1, архивохранилище №2.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Архивохранилища находятся на первом и втором этажах здания администрации.  Площадь архивохранилищ №1 – 60,5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№2 – 20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Кабинет зав. архивным сектором – 9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Всего общей площадью 89,5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Кабинет зав. архивным сектором располагается на втором этаже, где проводится прием граждан.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архивохранилищах имеется противопожарная сигнализация, огнетушители, двери обшиты железом, все стеллажи металлические.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D23763-A48E-4461-BAD6-F874D0930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205" y="6045840"/>
            <a:ext cx="2940050" cy="576262"/>
          </a:xfrm>
        </p:spPr>
        <p:txBody>
          <a:bodyPr/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E78D02F-79DB-4EFF-9AC6-7403A411605E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41191" y="2572426"/>
            <a:ext cx="3145797" cy="3745399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01CA81C-8889-4E0C-98B2-5E34BC45FCBE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15441" y="6040191"/>
            <a:ext cx="2940050" cy="40627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FF11104-2790-4660-8708-E0CD416E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06489" y="6116877"/>
            <a:ext cx="2930525" cy="576262"/>
          </a:xfrm>
        </p:spPr>
        <p:txBody>
          <a:bodyPr/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186F442-822E-4F31-8D4A-BAF0A9E7B1B5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16773" y="2572426"/>
            <a:ext cx="3068883" cy="3874045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9B623956-D2D3-45F2-9BED-C6CBBF07F418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949804" y="6317825"/>
            <a:ext cx="293440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CDE17E90-87B2-457A-B3FE-CB3FFE5A08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08485" y="6040192"/>
            <a:ext cx="2932113" cy="2423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F350AA4-C738-4030-A92D-271ED81AC7F9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980003" y="2572426"/>
            <a:ext cx="3289011" cy="3785942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BAED64F1-AC53-4510-B7CD-F1B3BCCEED64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68512" y="6116877"/>
            <a:ext cx="2935997" cy="65918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9142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066606-BCEB-490E-9AF3-965DE79F8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561" y="296214"/>
            <a:ext cx="9186268" cy="1584101"/>
          </a:xfrm>
        </p:spPr>
        <p:txBody>
          <a:bodyPr/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главных задач работы архивного сектора Колышлейского района является использование архивных документов с целью изучения истории своей малой Родины. Архив не должен превращаются в учреждение по выдаче справок, необходимо проводить разнообразную и активную работу по воспитанию подрастающего поколения через пропаганду и использование архивных документов.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84E977-8673-4B02-959D-B98C1BA0F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600" y="1880315"/>
            <a:ext cx="9396623" cy="4571999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архивного сектора Администрации Колышлейского района, отражающие культурное и духовное наследие Пензенской области: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печатные издания местных газет «Социалистический путь», «Трудовая честь», газеты относят нас в прошлое на 50-100 лет назад. Найден материал о посещении Колышлейской земли русскими писателями-классиками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А.Куприным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Короленко, 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Засодимским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документы о наименовании улиц р.п. Колышлей, адресный план. В краеведческом музее р.п. Колышлей открыта постоянная выставка «Наименование улиц по архивным документам р.п. Колышлей;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документы о вводе в эксплуатацию важных для района объектов;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документы, которые бережно хранят память о боевых подвигах наших земляков в годы Великой Отечественной войны.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895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108B90-AF31-42F5-AAEE-C428DE6C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94" y="746975"/>
            <a:ext cx="6247712" cy="278183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тревожное для России время, когда нацисты и реваншисты вновь вынашивают свои кровавые планы, всё острее осознаешь, как священна наша память о Великой отечественной войне.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Колышлейцы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бережно её хранят.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героев в поселке горит Вечный Огонь. Мемориал «Вечный Огонь» является одним из главных мест в посёлке для проведения массовых мероприятий, митингов, акций. Впервые решение заложить землю с Мамаева Кургана города Волгограда в нишу Мемориальной стены этого комплекса было принято 5 мая 1975 года на заседании исполкома Колышлейского поселкового Совета. Данный документ находится на хранении в архивном секторе Администрации Колышлейского района.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9B1893-2641-466A-AE00-4B77B230994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727950" y="631825"/>
            <a:ext cx="3206750" cy="537051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70A986-E56D-42B0-9259-BE733C641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3094" y="3528810"/>
            <a:ext cx="6171782" cy="3013657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трех грузовиках группа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колышлейцев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Василий Рыбак, Иван Шохин и Петр Кушнарев во главе с военкомом Пантелеем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Черкащенко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военруком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колышлейской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школы Александром Кондрашовым выехали в город-герой Волгоград и привезли оттуда зажженный от вечного огня факел и гильзу от снаряда, в которую была засыпана священная земля. Вечный огонь в р.п. Колышлей зажгли 9 мая 1975 года, а гильзу заложили в нишу под Мемориальной стеной, где находятся списки погибших воинов-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колышлейцев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 время реконструкции в 2019 году капсулу перезаложили и вложили туда письмо потомкам. </a:t>
            </a:r>
          </a:p>
        </p:txBody>
      </p:sp>
    </p:spTree>
    <p:extLst>
      <p:ext uri="{BB962C8B-B14F-4D97-AF65-F5344CB8AC3E}">
        <p14:creationId xmlns:p14="http://schemas.microsoft.com/office/powerpoint/2010/main" xmlns="" val="237540372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1424</Words>
  <Application>Microsoft Office PowerPoint</Application>
  <PresentationFormat>Произвольный</PresentationFormat>
  <Paragraphs>106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  <vt:variant>
        <vt:lpstr>Произвольные показы</vt:lpstr>
      </vt:variant>
      <vt:variant>
        <vt:i4>1</vt:i4>
      </vt:variant>
    </vt:vector>
  </HeadingPairs>
  <TitlesOfParts>
    <vt:vector size="20" baseType="lpstr">
      <vt:lpstr>Специальное оформление</vt:lpstr>
      <vt:lpstr>Ион</vt:lpstr>
      <vt:lpstr>История архива Колышлейского района</vt:lpstr>
      <vt:lpstr>            Архивные документы – это не просто бумаги. Они - неумирающая память истории, неисчерпаемый кладезь фактов и событий прошлого, разнообразных живых сведений о людях былых времен.  Архивы являются самой ценной частью социальной памяти, так как они долговечны, специально создаются для хранения документов и концентрируют информацию о наиболее глубинных сторонах жизни именно данного общества.  Иначе говоря, архивы реализуют важнейшую социальную функцию - обеспечивают долговременную память общества.   </vt:lpstr>
      <vt:lpstr>В архивном секторе хранятся документы начиная с 1930 годов</vt:lpstr>
      <vt:lpstr>Руководил районным архивом в 1935г. Емельянов А.,  с 1936г. Муругов С.В., с 1948 по 1955 годы- КалабинаА.М., с 1955 года  зав. районным архивом Жидкова А.М., 1960-1961 годы Рябенко Е.А. С 1962 по 1974гг районным архивом руководила Мамонова А.С. С октября 1974 года районным архивом руководила Макарова Н.П. (фото слева), архив располагался в здании поссовета по адресу р.п. Колышлей ул. Советская, в 90 годы архив переместили в здание бывшего райкома КПСС, р.п. Колышлей, пл. Ленина. Положение об архивном отделе утверждено постановлением Главы Колышлейской районной администрации 06.08.1996г.№226 С 2001 года архивом руководила Мокроусова Г.А.(фото справа) – должность начальник архивного отдела, с 2003 года - должность зав. архивным сектором. В этом же году архивные документы вновь переехали, в арендованное здание Дома быта по адресу р.п. Колышлей, ул. Московская,18.  </vt:lpstr>
      <vt:lpstr>С 2016 года архив располагается в здании Администрации Колышлейского района,  по адресу р.п. Колышлей,  ул.Московская,20.  С июня 2017 зав. архивным сектором Каревская Н.В. </vt:lpstr>
      <vt:lpstr>На 01.01.2024 года в архивном секторе насчитывается 194 фонда, всего 23252 ед. хр., из них 14839 ед. хр. управленческая документация, 8379 ед. хр. по личному составу. 90 % документов хранятся в архивных коробках.</vt:lpstr>
      <vt:lpstr>Архив занимает три комнаты: кабинет зав. архивным сектором, архивохранилище №1, архивохранилище №2.  Архивохранилища находятся на первом и втором этажах здания администрации.  Площадь архивохранилищ №1 – 60,5 кв.м., №2 – 20 кв.м. Кабинет зав. архивным сектором – 9 кв.м. Всего общей площадью 89,5 кв.м. Кабинет зав. архивным сектором располагается на втором этаже, где проводится прием граждан.  В архивохранилищах имеется противопожарная сигнализация, огнетушители, двери обшиты железом, все стеллажи металлические.  </vt:lpstr>
      <vt:lpstr>Одной из главных задач работы архивного сектора Колышлейского района является использование архивных документов с целью изучения истории своей малой Родины. Архив не должен превращаются в учреждение по выдаче справок, необходимо проводить разнообразную и активную работу по воспитанию подрастающего поколения через пропаганду и использование архивных документов.</vt:lpstr>
      <vt:lpstr>В это тревожное для России время, когда нацисты и реваншисты вновь вынашивают свои кровавые планы, всё острее осознаешь, как священна наша память о Великой отечественной войне. И Колышлейцы бережно её хранят. В честь героев в поселке горит Вечный Огонь. Мемориал «Вечный Огонь» является одним из главных мест в посёлке для проведения массовых мероприятий, митингов, акций. Впервые решение заложить землю с Мамаева Кургана города Волгограда в нишу Мемориальной стены этого комплекса было принято 5 мая 1975 года на заседании исполкома Колышлейского поселкового Совета. Данный документ находится на хранении в архивном секторе Администрации Колышлейского района. </vt:lpstr>
      <vt:lpstr>В преддверии Дня Победы, 6 мая 2022 года на территории поликлиники ГБУЗ «Колышлейская районная больница» была торжественно открыта Доска Памяти медицинским работникам, участникам Великой Отечественной войны 1941-1945гг, работавшим в медицинских учреждениях Колышлейского района</vt:lpstr>
      <vt:lpstr>В архивном секторе Администрации Колышлейского района находится личный фонд участника Великой отечественной войны 1942-1945гг Александра Петровича Жирнополова. А.П. Жирнополов награжден Орденом Красной Звезды, с 18.07.1942 по 29.04.1945 находился в концлагерях Германии с будущим президентом Чехословакии А. Запотоцким. Документы личного происхождения поступили в архивный сектор Администрации Колышлейского района в декабре 2021 года. Документы включают: биографию, фото, информационные письма (письма Центрального архива  Ордена Красной Звезды, письмо Государственного архива Пензенской областной администрации, письмо Центра хранения историко-документальных коллекций), газетные вырезки, удостоверения на награждение, личные воспоминания о войне, имеющие общественно-политическое, историческое, культурное значение. Документы в архивный сектор принесла внучка А.П. Жирнополова, Елена Иняхина. На семейном совете было решено передать документы в архивный сектор на хранение. </vt:lpstr>
      <vt:lpstr>Личный фонд участника Великой отечественной войны 1942-1945гг Александра Петровича Жирнополова</vt:lpstr>
      <vt:lpstr>Архивный сектор Администрации Колышлейского района тесно взаимодействует с краеведами Трескинской школы по изучению истории эвакогоспиталя №5337 №4489. Краеведы МОУ СОШ с. Трескино занимаются исследованием истории эвакогоспиталя №5337 №4489 в с.Трескино. В музейной комнате школы создан стенд, на котором размещена информация о военном госпитале и воинских захоронениях. Актуальность исследования: сохранить память о подвиге советского народа в борьбе с фашизмом. </vt:lpstr>
      <vt:lpstr>Архивный сектор Администрации Колышлейского района хранит 8379 документов по личному составу 128 ликвидированных организаций. Это лицевые счета и расчетно-платежные ведомости по начислению заработной платы, книги приказов по личному составу.</vt:lpstr>
      <vt:lpstr>Работа по исполнению запросов предусматривает просмотр дел... большого, невообразимо большого числа дел... Нередки случаи, когда текст архивной справки в несколько раз меньше перечня документов, просмотренных по данному запросу.</vt:lpstr>
      <vt:lpstr>Фонд архивного сектора постоянно пополняется документами. Источниками комплектования архивного сектора Администрации Колышлейского района является 20 организаций.  </vt:lpstr>
      <vt:lpstr>Одним из основных направлений работы архивного сектора является  организация  работы по  оказанию  необходимой методической и практической помощи организациям  района в обработке документов, а  так же прием документов на постоянное хранение в целях обеспечения сохранности документов постоянного срока хранения в организациях, являющихся  источниками комплектования архивного сектора.</vt:lpstr>
      <vt:lpstr>Произвольный показ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архива Колышлейского района</dc:title>
  <dc:creator>Intel</dc:creator>
  <cp:lastModifiedBy>Admin</cp:lastModifiedBy>
  <cp:revision>39</cp:revision>
  <dcterms:created xsi:type="dcterms:W3CDTF">2024-07-10T08:57:25Z</dcterms:created>
  <dcterms:modified xsi:type="dcterms:W3CDTF">2024-10-02T10:40:36Z</dcterms:modified>
</cp:coreProperties>
</file>